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17" r:id="rId2"/>
    <p:sldId id="418" r:id="rId3"/>
    <p:sldId id="423" r:id="rId4"/>
    <p:sldId id="437" r:id="rId5"/>
    <p:sldId id="426" r:id="rId6"/>
    <p:sldId id="427" r:id="rId7"/>
    <p:sldId id="438" r:id="rId8"/>
    <p:sldId id="439" r:id="rId9"/>
    <p:sldId id="440" r:id="rId10"/>
    <p:sldId id="433" r:id="rId11"/>
    <p:sldId id="442" r:id="rId12"/>
    <p:sldId id="441" r:id="rId13"/>
    <p:sldId id="443" r:id="rId14"/>
    <p:sldId id="444" r:id="rId15"/>
    <p:sldId id="431" r:id="rId16"/>
    <p:sldId id="432" r:id="rId17"/>
    <p:sldId id="445" r:id="rId18"/>
    <p:sldId id="434" r:id="rId19"/>
    <p:sldId id="435" r:id="rId20"/>
  </p:sldIdLst>
  <p:sldSz cx="9144000" cy="6858000" type="screen4x3"/>
  <p:notesSz cx="6858000" cy="9313863"/>
  <p:embeddedFontLst>
    <p:embeddedFont>
      <p:font typeface="Verdana" panose="020B060403050404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677658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677658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677658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677658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67765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67765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67765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67765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677658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5BD"/>
    <a:srgbClr val="90AECD"/>
    <a:srgbClr val="FF0000"/>
    <a:srgbClr val="FF9999"/>
    <a:srgbClr val="FF9966"/>
    <a:srgbClr val="CF9A05"/>
    <a:srgbClr val="F0C200"/>
    <a:srgbClr val="FFD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87444" autoAdjust="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52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F4C677-98DD-4AB5-B280-9E9525A090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0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D2C440-918D-46B6-8A0E-D152B5E65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4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956E0-F987-49A1-A053-A9F274B98E5A}" type="slidenum">
              <a:rPr lang="en-US"/>
              <a:pPr/>
              <a:t>1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068"/>
            <a:ext cx="5029200" cy="41831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77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10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11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11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44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12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65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3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14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95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15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2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16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3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17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10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18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8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A6294-21F7-49B0-9F3E-41B58D848021}" type="slidenum">
              <a:rPr lang="en-US"/>
              <a:pPr/>
              <a:t>19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22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AD2F6-7A07-4625-8AB8-F0CFCCC06176}" type="slidenum">
              <a:rPr lang="en-US"/>
              <a:pPr/>
              <a:t>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068"/>
            <a:ext cx="5029200" cy="418314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49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r>
              <a:rPr lang="en-US" dirty="0" smtClean="0"/>
              <a:t>Dr. John Ridley </a:t>
            </a:r>
            <a:r>
              <a:rPr lang="en-US" dirty="0" err="1" smtClean="0"/>
              <a:t>Stroop’s</a:t>
            </a:r>
            <a:r>
              <a:rPr lang="en-US" dirty="0" smtClean="0"/>
              <a:t> “Color Word”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94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4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53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5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6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6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7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8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1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2427D-0955-4C8E-A25E-2F5511594B65}" type="slidenum">
              <a:rPr lang="en-US"/>
              <a:pPr/>
              <a:t>9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9788" cy="348615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16068"/>
            <a:ext cx="6019800" cy="4181557"/>
          </a:xfrm>
        </p:spPr>
        <p:txBody>
          <a:bodyPr lIns="93164" tIns="46581" rIns="93164" bIns="46581"/>
          <a:lstStyle/>
          <a:p>
            <a:pPr marL="190500" indent="-190500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0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293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602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0413" y="241300"/>
            <a:ext cx="2033587" cy="5549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650" y="241300"/>
            <a:ext cx="5948363" cy="5549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004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88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758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650" y="1265238"/>
            <a:ext cx="39909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3025" y="1265238"/>
            <a:ext cx="39909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715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078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3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85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665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74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0AE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241300"/>
            <a:ext cx="813435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9650" y="1265238"/>
            <a:ext cx="81343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0965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77658"/>
          </a:solidFill>
          <a:latin typeface="Arial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defRPr sz="2800" b="1">
          <a:solidFill>
            <a:srgbClr val="A56703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333333"/>
          </a:solidFill>
          <a:latin typeface="+mn-lt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877888" y="1368425"/>
            <a:ext cx="731202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6000" b="1" dirty="0">
                <a:solidFill>
                  <a:srgbClr val="923537"/>
                </a:solidFill>
                <a:latin typeface="Verdana" pitchFamily="34" charset="0"/>
              </a:rPr>
              <a:t>The </a:t>
            </a:r>
            <a:r>
              <a:rPr lang="en-US" sz="6000" b="1" dirty="0" smtClean="0">
                <a:solidFill>
                  <a:srgbClr val="923537"/>
                </a:solidFill>
                <a:latin typeface="Verdana" pitchFamily="34" charset="0"/>
              </a:rPr>
              <a:t>tantalizing promise of convenience and productivity...</a:t>
            </a:r>
          </a:p>
        </p:txBody>
      </p:sp>
    </p:spTree>
    <p:extLst>
      <p:ext uri="{BB962C8B-B14F-4D97-AF65-F5344CB8AC3E}">
        <p14:creationId xmlns:p14="http://schemas.microsoft.com/office/powerpoint/2010/main" val="1041905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in conclusion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Multitasking is wasteful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People don’t like you when you multitask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It will make you sick!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You are contagious!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so what should we do?</a:t>
            </a:r>
          </a:p>
          <a:p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r>
              <a:rPr lang="en-US" sz="5400" b="1" dirty="0" smtClean="0">
                <a:solidFill>
                  <a:srgbClr val="923537"/>
                </a:solidFill>
                <a:latin typeface="Verdana" pitchFamily="34" charset="0"/>
              </a:rPr>
              <a:t>Become better at it!</a:t>
            </a:r>
            <a:endParaRPr lang="en-US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810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4120" y="768985"/>
            <a:ext cx="785308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Why is other peoples multitasking disruptive and wasteful,</a:t>
            </a:r>
          </a:p>
          <a:p>
            <a:endParaRPr lang="en-US" sz="4400" b="1" dirty="0" smtClean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but yours is not?</a:t>
            </a:r>
            <a:endParaRPr lang="en-US" sz="4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about you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54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4120" y="768985"/>
            <a:ext cx="7853081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If you can get better at multitasking,</a:t>
            </a:r>
          </a:p>
          <a:p>
            <a:endParaRPr lang="en-US" sz="4400" b="1" dirty="0" smtClean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how do you improve?</a:t>
            </a:r>
            <a:endParaRPr lang="en-US" sz="4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about you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1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4120" y="768985"/>
            <a:ext cx="8293268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Calculate the cost of multitasking (</a:t>
            </a:r>
            <a:r>
              <a:rPr lang="en-US" sz="4400" b="1" dirty="0" err="1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CoM</a:t>
            </a:r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),</a:t>
            </a:r>
          </a:p>
          <a:p>
            <a:endParaRPr lang="en-US" sz="12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742950" indent="-742950">
              <a:buAutoNum type="alphaLcParenBoth"/>
            </a:pPr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 for you!</a:t>
            </a:r>
          </a:p>
          <a:p>
            <a:pPr marL="742950" indent="-742950">
              <a:buAutoNum type="alphaLcParenBoth"/>
            </a:pPr>
            <a:r>
              <a:rPr lang="en-US" sz="4400" b="1" dirty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for your team!</a:t>
            </a:r>
          </a:p>
          <a:p>
            <a:pPr marL="742950" indent="-742950">
              <a:buAutoNum type="alphaLcParenBoth"/>
            </a:pPr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2.1 hours is about 26% of an 8 hour day</a:t>
            </a:r>
          </a:p>
          <a:p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457200" indent="-457200">
              <a:buAutoNum type="alphaLcParenBoth"/>
            </a:pP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 .26 * your fully burdened cost = </a:t>
            </a:r>
            <a:r>
              <a:rPr lang="en-US" sz="2400" b="1" dirty="0" err="1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CoM</a:t>
            </a:r>
            <a:endParaRPr lang="en-US" sz="2400" b="1" dirty="0" smtClean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457200" indent="-457200">
              <a:buAutoNum type="alphaLcParenBoth"/>
            </a:pP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 .26 * you teams </a:t>
            </a: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fully burdened </a:t>
            </a: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</a:rPr>
              <a:t>cost = </a:t>
            </a:r>
            <a:r>
              <a:rPr lang="en-US" sz="2400" b="1" dirty="0" err="1" smtClean="0">
                <a:solidFill>
                  <a:srgbClr val="923537"/>
                </a:solidFill>
                <a:latin typeface="Verdana" pitchFamily="34" charset="0"/>
              </a:rPr>
              <a:t>OCoM</a:t>
            </a:r>
            <a:endParaRPr lang="en-US" sz="2400" b="1" dirty="0" smtClean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457200" indent="-457200">
              <a:buAutoNum type="alphaLcParenBoth"/>
            </a:pPr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457200" indent="-457200">
              <a:buAutoNum type="alphaLcParenBoth"/>
            </a:pPr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about your organization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2745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4120" y="768985"/>
            <a:ext cx="8293268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How do you reduce your and your teams </a:t>
            </a:r>
            <a:r>
              <a:rPr lang="en-US" sz="4400" b="1" dirty="0" err="1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CoM</a:t>
            </a:r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 by 15% or more?</a:t>
            </a:r>
          </a:p>
          <a:p>
            <a:endParaRPr lang="en-US" sz="12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Be Specific!</a:t>
            </a:r>
          </a:p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Estimate impact!</a:t>
            </a:r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  <a:p>
            <a:pPr marL="457200" indent="-457200">
              <a:buAutoNum type="alphaLcParenBoth"/>
            </a:pPr>
            <a:endParaRPr lang="en-US" sz="2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about your organization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861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relevancy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Information and tasks must be hyper relevant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Information must “find” the relevant receiver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Tasks must be connected directly to the goals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Actions must be prioritized and free from ambiguity</a:t>
            </a:r>
          </a:p>
        </p:txBody>
      </p:sp>
    </p:spTree>
    <p:extLst>
      <p:ext uri="{BB962C8B-B14F-4D97-AF65-F5344CB8AC3E}">
        <p14:creationId xmlns:p14="http://schemas.microsoft.com/office/powerpoint/2010/main" val="21028850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context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Design for rapid re-engagement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Deploy technology that has ability to determine the users circumstances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Create space, both mental and physical, for people to think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Transform work environments so that information becomes knowledge and even wisdom</a:t>
            </a:r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03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1338152"/>
            <a:ext cx="785308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Consider how you can impact your life and your organization by becoming multitasking aware!</a:t>
            </a:r>
            <a:endParaRPr lang="en-US" sz="4400" b="1" dirty="0">
              <a:solidFill>
                <a:srgbClr val="923537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4568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44471" y="3799098"/>
            <a:ext cx="5199529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b="0" dirty="0">
                <a:solidFill>
                  <a:schemeClr val="tx1"/>
                </a:solidFill>
              </a:rPr>
              <a:t>Antoine de Saint </a:t>
            </a:r>
            <a:r>
              <a:rPr lang="en-US" sz="3200" b="0" dirty="0" err="1">
                <a:solidFill>
                  <a:schemeClr val="tx1"/>
                </a:solidFill>
              </a:rPr>
              <a:t>Exupéry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1338152"/>
            <a:ext cx="785308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5400" b="1" dirty="0" smtClean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Your task </a:t>
            </a:r>
            <a:r>
              <a:rPr lang="en-US" sz="5400" b="1" dirty="0">
                <a:solidFill>
                  <a:srgbClr val="923537"/>
                </a:solidFill>
                <a:latin typeface="Verdana" pitchFamily="34" charset="0"/>
                <a:ea typeface="+mj-ea"/>
                <a:cs typeface="+mj-cs"/>
              </a:rPr>
              <a:t>is not to foresee the future, but to enable it.</a:t>
            </a:r>
          </a:p>
        </p:txBody>
      </p:sp>
    </p:spTree>
    <p:extLst>
      <p:ext uri="{BB962C8B-B14F-4D97-AF65-F5344CB8AC3E}">
        <p14:creationId xmlns:p14="http://schemas.microsoft.com/office/powerpoint/2010/main" val="6142207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52588"/>
            <a:ext cx="9144000" cy="520541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6600" kern="1200" dirty="0">
                <a:solidFill>
                  <a:srgbClr val="923537"/>
                </a:solidFill>
                <a:latin typeface="Verdana" pitchFamily="34" charset="0"/>
              </a:rPr>
              <a:t>Thank you!</a:t>
            </a:r>
          </a:p>
          <a:p>
            <a:pPr algn="ctr">
              <a:lnSpc>
                <a:spcPct val="90000"/>
              </a:lnSpc>
            </a:pPr>
            <a:endParaRPr lang="en-US" sz="4400" dirty="0">
              <a:solidFill>
                <a:srgbClr val="923537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4400" dirty="0">
              <a:solidFill>
                <a:schemeClr val="tx1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  <a:latin typeface="Verdana" pitchFamily="34" charset="0"/>
              </a:rPr>
              <a:t>Truls</a:t>
            </a: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 K. </a:t>
            </a:r>
            <a:r>
              <a:rPr lang="en-US" dirty="0" err="1">
                <a:solidFill>
                  <a:schemeClr val="tx1"/>
                </a:solidFill>
                <a:latin typeface="Verdana" pitchFamily="34" charset="0"/>
              </a:rPr>
              <a:t>Henriksen</a:t>
            </a:r>
            <a:endParaRPr lang="en-US" dirty="0">
              <a:solidFill>
                <a:schemeClr val="tx1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Verdana" pitchFamily="34" charset="0"/>
              </a:rPr>
              <a:t>312.953.0102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</a:rPr>
              <a:t>truls@henriksengroup.net</a:t>
            </a:r>
            <a:endParaRPr lang="en-U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7958138" y="0"/>
            <a:ext cx="1185862" cy="877888"/>
          </a:xfrm>
          <a:prstGeom prst="rect">
            <a:avLst/>
          </a:prstGeom>
          <a:solidFill>
            <a:srgbClr val="90AE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65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645460" y="719567"/>
            <a:ext cx="7853081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Multitasking:</a:t>
            </a: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pPr lvl="1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Multiple tasks that share a common processing resource</a:t>
            </a: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r>
              <a:rPr lang="en-US" sz="3200" b="1" dirty="0" err="1" smtClean="0">
                <a:solidFill>
                  <a:srgbClr val="923537"/>
                </a:solidFill>
                <a:latin typeface="Verdana" pitchFamily="34" charset="0"/>
              </a:rPr>
              <a:t>genM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:</a:t>
            </a: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pPr lvl="1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The Multitasking Generation</a:t>
            </a:r>
            <a:endParaRPr lang="en-US" sz="1050" b="1" baseline="500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1300" y="5834063"/>
            <a:ext cx="813435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77658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some definitions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446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6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6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77658"/>
              </a:solidFill>
              <a:effectLst/>
              <a:latin typeface="Arial" charset="0"/>
            </a:endParaRPr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333" y="394681"/>
            <a:ext cx="8741335" cy="6068639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 algn="ctr"/>
            <a:r>
              <a:rPr lang="en-US" sz="7200" b="0" dirty="0" smtClean="0">
                <a:solidFill>
                  <a:srgbClr val="923537"/>
                </a:solidFill>
                <a:latin typeface="Verdana" pitchFamily="34" charset="0"/>
              </a:rPr>
              <a:t>Blue   </a:t>
            </a:r>
            <a:r>
              <a:rPr lang="en-US" sz="7200" b="0" dirty="0" smtClean="0">
                <a:solidFill>
                  <a:srgbClr val="0070C0"/>
                </a:solidFill>
                <a:latin typeface="Verdana" pitchFamily="34" charset="0"/>
              </a:rPr>
              <a:t>Green   </a:t>
            </a:r>
            <a:r>
              <a:rPr lang="en-US" sz="7200" b="0" dirty="0" smtClean="0">
                <a:solidFill>
                  <a:srgbClr val="00B050"/>
                </a:solidFill>
                <a:latin typeface="Verdana" pitchFamily="34" charset="0"/>
              </a:rPr>
              <a:t>Red</a:t>
            </a:r>
            <a:endParaRPr lang="en-US" sz="7200" b="0" dirty="0">
              <a:solidFill>
                <a:srgbClr val="00B05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52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the tantalizing promise</a:t>
            </a:r>
            <a:endParaRPr lang="en-US" sz="3200" baseline="500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Cognitive limitation</a:t>
            </a:r>
          </a:p>
          <a:p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The </a:t>
            </a:r>
            <a:r>
              <a:rPr lang="en-US" sz="2400" b="1" dirty="0" err="1">
                <a:solidFill>
                  <a:srgbClr val="923537"/>
                </a:solidFill>
                <a:latin typeface="Verdana" pitchFamily="34" charset="0"/>
              </a:rPr>
              <a:t>Stroop</a:t>
            </a: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 effect:  The brain is not capable of doing two things at </a:t>
            </a: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</a:rPr>
              <a:t>once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b="1" dirty="0">
              <a:solidFill>
                <a:srgbClr val="923537"/>
              </a:solidFill>
              <a:latin typeface="Verdana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Exception is rote physical activity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The irony of it all</a:t>
            </a:r>
          </a:p>
          <a:p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Multitasking adds about 50% to the time required to complete </a:t>
            </a: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</a:rPr>
              <a:t>tasks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b="1" dirty="0">
              <a:solidFill>
                <a:srgbClr val="923537"/>
              </a:solidFill>
              <a:latin typeface="Verdana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923537"/>
                </a:solidFill>
                <a:latin typeface="Verdana" pitchFamily="34" charset="0"/>
              </a:rPr>
              <a:t>The higher the frequency of task switching the more </a:t>
            </a:r>
            <a:r>
              <a:rPr lang="en-US" sz="2400" b="1" dirty="0" smtClean="0">
                <a:solidFill>
                  <a:srgbClr val="923537"/>
                </a:solidFill>
                <a:latin typeface="Verdana" pitchFamily="34" charset="0"/>
              </a:rPr>
              <a:t>we slow down</a:t>
            </a:r>
            <a:endParaRPr lang="en-US" sz="24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991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Activity vs Productivity</a:t>
            </a:r>
            <a:endParaRPr lang="en-US" sz="3200" baseline="500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W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orkers are interrupted, on average, every 10.5 minutes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On average, it takes 23 minutes to return to task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2.1 hours per day is lost to interruptions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Est. loss of $588 Billion /year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45% of US workers believe they are over stretched</a:t>
            </a: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292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299" y="5834063"/>
            <a:ext cx="8624795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perceptions of the multitasker </a:t>
            </a:r>
            <a:endParaRPr lang="en-US" sz="3200" baseline="500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9" y="737497"/>
            <a:ext cx="7853081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923537"/>
                </a:solidFill>
                <a:latin typeface="Verdana" pitchFamily="34" charset="0"/>
              </a:rPr>
              <a:t>Monochrons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923537"/>
                </a:solidFill>
                <a:latin typeface="Verdana" pitchFamily="34" charset="0"/>
              </a:rPr>
              <a:t>vs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923537"/>
                </a:solidFill>
                <a:latin typeface="Verdana" pitchFamily="34" charset="0"/>
              </a:rPr>
              <a:t>Polychrons</a:t>
            </a:r>
            <a:endParaRPr lang="en-US" sz="3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Both personality types described a </a:t>
            </a:r>
            <a:r>
              <a:rPr lang="en-US" sz="3200" b="1" dirty="0" err="1" smtClean="0">
                <a:solidFill>
                  <a:srgbClr val="923537"/>
                </a:solidFill>
                <a:latin typeface="Verdana" pitchFamily="34" charset="0"/>
              </a:rPr>
              <a:t>multitasker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 as:</a:t>
            </a:r>
          </a:p>
          <a:p>
            <a:endParaRPr lang="en-US" sz="11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923537"/>
                </a:solidFill>
                <a:latin typeface="Verdana" pitchFamily="34" charset="0"/>
              </a:rPr>
              <a:t>Impatient</a:t>
            </a:r>
          </a:p>
          <a:p>
            <a:pPr algn="ctr"/>
            <a:r>
              <a:rPr lang="en-US" sz="4000" b="1" dirty="0" smtClean="0">
                <a:solidFill>
                  <a:srgbClr val="923537"/>
                </a:solidFill>
                <a:latin typeface="Verdana" pitchFamily="34" charset="0"/>
              </a:rPr>
              <a:t>Distracted</a:t>
            </a:r>
          </a:p>
          <a:p>
            <a:pPr algn="ctr"/>
            <a:r>
              <a:rPr lang="en-US" sz="4000" b="1" dirty="0" smtClean="0">
                <a:solidFill>
                  <a:srgbClr val="923537"/>
                </a:solidFill>
                <a:latin typeface="Verdana" pitchFamily="34" charset="0"/>
              </a:rPr>
              <a:t>Disruptive</a:t>
            </a:r>
          </a:p>
          <a:p>
            <a:endParaRPr lang="en-US" sz="11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No statistical significance for any positive attributes</a:t>
            </a: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450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reality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8" y="737497"/>
            <a:ext cx="8330591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Multitasking makes us neurologically stressed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75% of firms report looking for candidates that are “multitaskers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”</a:t>
            </a:r>
            <a:endParaRPr lang="en-US" sz="3200" b="1" baseline="50000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1200" b="1" baseline="50000" dirty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The young multitask as matter of </a:t>
            </a: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lifestyle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Technology has been deployed that ensures multitasking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592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updates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8" y="737497"/>
            <a:ext cx="8330591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150 times per day!</a:t>
            </a:r>
          </a:p>
          <a:p>
            <a:pPr lvl="2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(checking our phone)</a:t>
            </a:r>
          </a:p>
          <a:p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1 minute, 15 seconds</a:t>
            </a:r>
          </a:p>
          <a:p>
            <a:pPr lvl="1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	(on task before interrupted)</a:t>
            </a:r>
          </a:p>
          <a:p>
            <a:pPr lvl="1"/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50% more!</a:t>
            </a:r>
          </a:p>
          <a:p>
            <a:pPr lvl="1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	(errors)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10 point reduction</a:t>
            </a:r>
          </a:p>
          <a:p>
            <a:pPr lvl="1"/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	(our IQ)</a:t>
            </a:r>
          </a:p>
          <a:p>
            <a:pPr lvl="1"/>
            <a:r>
              <a:rPr lang="en-US" sz="3200" b="1" dirty="0">
                <a:solidFill>
                  <a:srgbClr val="923537"/>
                </a:solidFill>
                <a:latin typeface="Verdana" pitchFamily="34" charset="0"/>
              </a:rPr>
              <a:t>	</a:t>
            </a:r>
            <a:r>
              <a:rPr lang="en-US" sz="1800" b="1" dirty="0" smtClean="0">
                <a:solidFill>
                  <a:srgbClr val="923537"/>
                </a:solidFill>
                <a:latin typeface="Verdana" pitchFamily="34" charset="0"/>
              </a:rPr>
              <a:t>(same as missing a night of sleep, or smoking pot)</a:t>
            </a: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464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5834063"/>
            <a:ext cx="8134350" cy="736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r>
              <a:rPr lang="en-US" sz="3200" dirty="0" smtClean="0">
                <a:solidFill>
                  <a:srgbClr val="923537"/>
                </a:solidFill>
                <a:latin typeface="Verdana" pitchFamily="34" charset="0"/>
              </a:rPr>
              <a:t>updates</a:t>
            </a:r>
            <a:endParaRPr lang="en-US" sz="3200" dirty="0">
              <a:solidFill>
                <a:srgbClr val="923537"/>
              </a:solidFill>
              <a:latin typeface="Verdana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5458" y="737497"/>
            <a:ext cx="8330591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49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The effects of multitasking is contagious!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lvl="2"/>
            <a:r>
              <a:rPr lang="en-US" sz="2800" b="1" dirty="0" smtClean="0">
                <a:solidFill>
                  <a:srgbClr val="923537"/>
                </a:solidFill>
                <a:latin typeface="Verdana" pitchFamily="34" charset="0"/>
              </a:rPr>
              <a:t>our environment is polluted by multitasking</a:t>
            </a:r>
          </a:p>
          <a:p>
            <a:pPr lvl="2"/>
            <a:endParaRPr lang="en-US" sz="24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200" b="1" dirty="0" smtClean="0">
              <a:solidFill>
                <a:srgbClr val="923537"/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3537"/>
                </a:solidFill>
                <a:latin typeface="Verdana" pitchFamily="34" charset="0"/>
              </a:rPr>
              <a:t>Multitasking also affects your metacognition!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pPr lvl="2"/>
            <a:r>
              <a:rPr lang="en-US" sz="2800" b="1" dirty="0" smtClean="0">
                <a:solidFill>
                  <a:srgbClr val="923537"/>
                </a:solidFill>
                <a:latin typeface="Verdana" pitchFamily="34" charset="0"/>
              </a:rPr>
              <a:t>it affects our ability to evaluate our own performance</a:t>
            </a:r>
          </a:p>
          <a:p>
            <a:pPr lvl="1"/>
            <a:endParaRPr lang="en-US" sz="1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3200" b="1" dirty="0">
              <a:solidFill>
                <a:srgbClr val="923537"/>
              </a:solidFill>
              <a:latin typeface="Verdana" pitchFamily="34" charset="0"/>
            </a:endParaRPr>
          </a:p>
          <a:p>
            <a:endParaRPr lang="en-US" sz="1800" b="1" dirty="0">
              <a:solidFill>
                <a:srgbClr val="92353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5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67765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49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67765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11834</TotalTime>
  <Words>517</Words>
  <Application>Microsoft Office PowerPoint</Application>
  <PresentationFormat>On-screen Show (4:3)</PresentationFormat>
  <Paragraphs>141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Blue   Green   Red</vt:lpstr>
      <vt:lpstr>the tantalizing promise</vt:lpstr>
      <vt:lpstr>Activity vs Productivity</vt:lpstr>
      <vt:lpstr>perceptions of the multitasker </vt:lpstr>
      <vt:lpstr>reality</vt:lpstr>
      <vt:lpstr>updates</vt:lpstr>
      <vt:lpstr>updates</vt:lpstr>
      <vt:lpstr>in conclusion</vt:lpstr>
      <vt:lpstr>about you</vt:lpstr>
      <vt:lpstr>about you</vt:lpstr>
      <vt:lpstr>about your organization</vt:lpstr>
      <vt:lpstr>about your organization</vt:lpstr>
      <vt:lpstr>relevancy</vt:lpstr>
      <vt:lpstr>context</vt:lpstr>
      <vt:lpstr>PowerPoint Presentation</vt:lpstr>
      <vt:lpstr>Antoine de Saint Exupéry</vt:lpstr>
      <vt:lpstr>PowerPoint Presentation</vt:lpstr>
    </vt:vector>
  </TitlesOfParts>
  <Company>Ecto,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Ecto 101</dc:title>
  <dc:creator>Truls k. Henriksen</dc:creator>
  <cp:lastModifiedBy>Truls Henriksen</cp:lastModifiedBy>
  <cp:revision>300</cp:revision>
  <dcterms:created xsi:type="dcterms:W3CDTF">2004-11-14T02:25:08Z</dcterms:created>
  <dcterms:modified xsi:type="dcterms:W3CDTF">2014-11-17T22:25:09Z</dcterms:modified>
</cp:coreProperties>
</file>