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417" r:id="rId2"/>
    <p:sldId id="418" r:id="rId3"/>
    <p:sldId id="423" r:id="rId4"/>
    <p:sldId id="437" r:id="rId5"/>
    <p:sldId id="426" r:id="rId6"/>
    <p:sldId id="427" r:id="rId7"/>
    <p:sldId id="438" r:id="rId8"/>
    <p:sldId id="439" r:id="rId9"/>
    <p:sldId id="440" r:id="rId10"/>
    <p:sldId id="433" r:id="rId11"/>
    <p:sldId id="442" r:id="rId12"/>
    <p:sldId id="441" r:id="rId13"/>
    <p:sldId id="443" r:id="rId14"/>
    <p:sldId id="444" r:id="rId15"/>
    <p:sldId id="431" r:id="rId16"/>
    <p:sldId id="432" r:id="rId17"/>
    <p:sldId id="445" r:id="rId18"/>
    <p:sldId id="434" r:id="rId19"/>
    <p:sldId id="435" r:id="rId20"/>
  </p:sldIdLst>
  <p:sldSz cx="9144000" cy="6858000" type="screen4x3"/>
  <p:notesSz cx="6858000" cy="9313863"/>
  <p:embeddedFontLst>
    <p:embeddedFont>
      <p:font typeface="Verdana" panose="020B0604030504040204" pitchFamily="34" charset="0"/>
      <p:regular r:id="rId23"/>
      <p:bold r:id="rId24"/>
      <p:italic r:id="rId25"/>
      <p:boldItalic r:id="rId26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rgbClr val="677658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rgbClr val="677658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rgbClr val="677658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rgbClr val="677658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rgbClr val="677658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rgbClr val="677658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rgbClr val="677658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rgbClr val="677658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rgbClr val="677658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95BD"/>
    <a:srgbClr val="90AECD"/>
    <a:srgbClr val="FF0000"/>
    <a:srgbClr val="FF9999"/>
    <a:srgbClr val="FF9966"/>
    <a:srgbClr val="CF9A05"/>
    <a:srgbClr val="F0C200"/>
    <a:srgbClr val="FFD7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87444" autoAdjust="0"/>
  </p:normalViewPr>
  <p:slideViewPr>
    <p:cSldViewPr snapToGrid="0"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52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52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9F4C677-98DD-4AB5-B280-9E9525A090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0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72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698500"/>
            <a:ext cx="4656138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2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24363"/>
            <a:ext cx="5486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0D2C440-918D-46B6-8A0E-D152B5E65F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47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3956E0-F987-49A1-A053-A9F274B98E5A}" type="slidenum">
              <a:rPr lang="en-US"/>
              <a:pPr/>
              <a:t>1</a:t>
            </a:fld>
            <a:endParaRPr lang="en-US"/>
          </a:p>
        </p:txBody>
      </p:sp>
      <p:sp>
        <p:nvSpPr>
          <p:cNvPr id="37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068"/>
            <a:ext cx="5029200" cy="418314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2776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2427D-0955-4C8E-A25E-2F5511594B65}" type="slidenum">
              <a:rPr lang="en-US"/>
              <a:pPr/>
              <a:t>10</a:t>
            </a:fld>
            <a:endParaRPr 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9788" cy="3486150"/>
          </a:xfrm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16068"/>
            <a:ext cx="6019800" cy="4181557"/>
          </a:xfrm>
        </p:spPr>
        <p:txBody>
          <a:bodyPr lIns="93164" tIns="46581" rIns="93164" bIns="46581"/>
          <a:lstStyle/>
          <a:p>
            <a:pPr marL="190500" indent="-190500"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11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2427D-0955-4C8E-A25E-2F5511594B65}" type="slidenum">
              <a:rPr lang="en-US"/>
              <a:pPr/>
              <a:t>11</a:t>
            </a:fld>
            <a:endParaRPr 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9788" cy="3486150"/>
          </a:xfrm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16068"/>
            <a:ext cx="6019800" cy="4181557"/>
          </a:xfrm>
        </p:spPr>
        <p:txBody>
          <a:bodyPr lIns="93164" tIns="46581" rIns="93164" bIns="46581"/>
          <a:lstStyle/>
          <a:p>
            <a:pPr marL="190500" indent="-190500"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446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2427D-0955-4C8E-A25E-2F5511594B65}" type="slidenum">
              <a:rPr lang="en-US"/>
              <a:pPr/>
              <a:t>12</a:t>
            </a:fld>
            <a:endParaRPr 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9788" cy="3486150"/>
          </a:xfrm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16068"/>
            <a:ext cx="6019800" cy="4181557"/>
          </a:xfrm>
        </p:spPr>
        <p:txBody>
          <a:bodyPr lIns="93164" tIns="46581" rIns="93164" bIns="46581"/>
          <a:lstStyle/>
          <a:p>
            <a:pPr marL="190500" indent="-190500"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657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2427D-0955-4C8E-A25E-2F5511594B65}" type="slidenum">
              <a:rPr lang="en-US"/>
              <a:pPr/>
              <a:t>13</a:t>
            </a:fld>
            <a:endParaRPr 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9788" cy="3486150"/>
          </a:xfrm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16068"/>
            <a:ext cx="6019800" cy="4181557"/>
          </a:xfrm>
        </p:spPr>
        <p:txBody>
          <a:bodyPr lIns="93164" tIns="46581" rIns="93164" bIns="46581"/>
          <a:lstStyle/>
          <a:p>
            <a:pPr marL="190500" indent="-190500"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733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2427D-0955-4C8E-A25E-2F5511594B65}" type="slidenum">
              <a:rPr lang="en-US"/>
              <a:pPr/>
              <a:t>14</a:t>
            </a:fld>
            <a:endParaRPr 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9788" cy="3486150"/>
          </a:xfrm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16068"/>
            <a:ext cx="6019800" cy="4181557"/>
          </a:xfrm>
        </p:spPr>
        <p:txBody>
          <a:bodyPr lIns="93164" tIns="46581" rIns="93164" bIns="46581"/>
          <a:lstStyle/>
          <a:p>
            <a:pPr marL="190500" indent="-190500"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958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2427D-0955-4C8E-A25E-2F5511594B65}" type="slidenum">
              <a:rPr lang="en-US"/>
              <a:pPr/>
              <a:t>15</a:t>
            </a:fld>
            <a:endParaRPr 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9788" cy="3486150"/>
          </a:xfrm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16068"/>
            <a:ext cx="6019800" cy="4181557"/>
          </a:xfrm>
        </p:spPr>
        <p:txBody>
          <a:bodyPr lIns="93164" tIns="46581" rIns="93164" bIns="46581"/>
          <a:lstStyle/>
          <a:p>
            <a:pPr marL="190500" indent="-190500"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22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2427D-0955-4C8E-A25E-2F5511594B65}" type="slidenum">
              <a:rPr lang="en-US"/>
              <a:pPr/>
              <a:t>16</a:t>
            </a:fld>
            <a:endParaRPr 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9788" cy="3486150"/>
          </a:xfrm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16068"/>
            <a:ext cx="6019800" cy="4181557"/>
          </a:xfrm>
        </p:spPr>
        <p:txBody>
          <a:bodyPr lIns="93164" tIns="46581" rIns="93164" bIns="46581"/>
          <a:lstStyle/>
          <a:p>
            <a:pPr marL="190500" indent="-190500"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036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2427D-0955-4C8E-A25E-2F5511594B65}" type="slidenum">
              <a:rPr lang="en-US"/>
              <a:pPr/>
              <a:t>17</a:t>
            </a:fld>
            <a:endParaRPr 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9788" cy="3486150"/>
          </a:xfrm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16068"/>
            <a:ext cx="6019800" cy="4181557"/>
          </a:xfrm>
        </p:spPr>
        <p:txBody>
          <a:bodyPr lIns="93164" tIns="46581" rIns="93164" bIns="46581"/>
          <a:lstStyle/>
          <a:p>
            <a:pPr marL="190500" indent="-190500"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0104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2427D-0955-4C8E-A25E-2F5511594B65}" type="slidenum">
              <a:rPr lang="en-US"/>
              <a:pPr/>
              <a:t>18</a:t>
            </a:fld>
            <a:endParaRPr 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9788" cy="3486150"/>
          </a:xfrm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16068"/>
            <a:ext cx="6019800" cy="4181557"/>
          </a:xfrm>
        </p:spPr>
        <p:txBody>
          <a:bodyPr lIns="93164" tIns="46581" rIns="93164" bIns="46581"/>
          <a:lstStyle/>
          <a:p>
            <a:pPr marL="190500" indent="-190500"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685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1A6294-21F7-49B0-9F3E-41B58D848021}" type="slidenum">
              <a:rPr lang="en-US"/>
              <a:pPr/>
              <a:t>19</a:t>
            </a:fld>
            <a:endParaRPr lang="en-US"/>
          </a:p>
        </p:txBody>
      </p:sp>
      <p:sp>
        <p:nvSpPr>
          <p:cNvPr id="384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922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4AD2F6-7A07-4625-8AB8-F0CFCCC06176}" type="slidenum">
              <a:rPr lang="en-US"/>
              <a:pPr/>
              <a:t>2</a:t>
            </a:fld>
            <a:endParaRPr lang="en-US"/>
          </a:p>
        </p:txBody>
      </p:sp>
      <p:sp>
        <p:nvSpPr>
          <p:cNvPr id="44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068"/>
            <a:ext cx="5029200" cy="418314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49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2427D-0955-4C8E-A25E-2F5511594B65}" type="slidenum">
              <a:rPr lang="en-US"/>
              <a:pPr/>
              <a:t>3</a:t>
            </a:fld>
            <a:endParaRPr 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9788" cy="3486150"/>
          </a:xfrm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16068"/>
            <a:ext cx="6019800" cy="4181557"/>
          </a:xfrm>
        </p:spPr>
        <p:txBody>
          <a:bodyPr lIns="93164" tIns="46581" rIns="93164" bIns="46581"/>
          <a:lstStyle/>
          <a:p>
            <a:pPr marL="190500" indent="-190500">
              <a:buFontTx/>
              <a:buChar char="•"/>
            </a:pPr>
            <a:r>
              <a:rPr lang="en-US" dirty="0" smtClean="0"/>
              <a:t>Dr. John Ridley </a:t>
            </a:r>
            <a:r>
              <a:rPr lang="en-US" dirty="0" err="1" smtClean="0"/>
              <a:t>Stroop’s</a:t>
            </a:r>
            <a:r>
              <a:rPr lang="en-US" dirty="0" smtClean="0"/>
              <a:t> “Color Word”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094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2427D-0955-4C8E-A25E-2F5511594B65}" type="slidenum">
              <a:rPr lang="en-US"/>
              <a:pPr/>
              <a:t>4</a:t>
            </a:fld>
            <a:endParaRPr 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9788" cy="3486150"/>
          </a:xfrm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16068"/>
            <a:ext cx="6019800" cy="4181557"/>
          </a:xfrm>
        </p:spPr>
        <p:txBody>
          <a:bodyPr lIns="93164" tIns="46581" rIns="93164" bIns="46581"/>
          <a:lstStyle/>
          <a:p>
            <a:pPr marL="190500" indent="-190500"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53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2427D-0955-4C8E-A25E-2F5511594B65}" type="slidenum">
              <a:rPr lang="en-US"/>
              <a:pPr/>
              <a:t>5</a:t>
            </a:fld>
            <a:endParaRPr 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9788" cy="3486150"/>
          </a:xfrm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16068"/>
            <a:ext cx="6019800" cy="4181557"/>
          </a:xfrm>
        </p:spPr>
        <p:txBody>
          <a:bodyPr lIns="93164" tIns="46581" rIns="93164" bIns="46581"/>
          <a:lstStyle/>
          <a:p>
            <a:pPr marL="190500" indent="-190500"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69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2427D-0955-4C8E-A25E-2F5511594B65}" type="slidenum">
              <a:rPr lang="en-US"/>
              <a:pPr/>
              <a:t>6</a:t>
            </a:fld>
            <a:endParaRPr 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9788" cy="3486150"/>
          </a:xfrm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16068"/>
            <a:ext cx="6019800" cy="4181557"/>
          </a:xfrm>
        </p:spPr>
        <p:txBody>
          <a:bodyPr lIns="93164" tIns="46581" rIns="93164" bIns="46581"/>
          <a:lstStyle/>
          <a:p>
            <a:pPr marL="190500" indent="-190500"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946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2427D-0955-4C8E-A25E-2F5511594B65}" type="slidenum">
              <a:rPr lang="en-US"/>
              <a:pPr/>
              <a:t>7</a:t>
            </a:fld>
            <a:endParaRPr 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9788" cy="3486150"/>
          </a:xfrm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16068"/>
            <a:ext cx="6019800" cy="4181557"/>
          </a:xfrm>
        </p:spPr>
        <p:txBody>
          <a:bodyPr lIns="93164" tIns="46581" rIns="93164" bIns="46581"/>
          <a:lstStyle/>
          <a:p>
            <a:pPr marL="190500" indent="-190500"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5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2427D-0955-4C8E-A25E-2F5511594B65}" type="slidenum">
              <a:rPr lang="en-US"/>
              <a:pPr/>
              <a:t>8</a:t>
            </a:fld>
            <a:endParaRPr 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9788" cy="3486150"/>
          </a:xfrm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16068"/>
            <a:ext cx="6019800" cy="4181557"/>
          </a:xfrm>
        </p:spPr>
        <p:txBody>
          <a:bodyPr lIns="93164" tIns="46581" rIns="93164" bIns="46581"/>
          <a:lstStyle/>
          <a:p>
            <a:pPr marL="190500" indent="-190500"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016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2427D-0955-4C8E-A25E-2F5511594B65}" type="slidenum">
              <a:rPr lang="en-US"/>
              <a:pPr/>
              <a:t>9</a:t>
            </a:fld>
            <a:endParaRPr 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9788" cy="3486150"/>
          </a:xfrm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16068"/>
            <a:ext cx="6019800" cy="4181557"/>
          </a:xfrm>
        </p:spPr>
        <p:txBody>
          <a:bodyPr lIns="93164" tIns="46581" rIns="93164" bIns="46581"/>
          <a:lstStyle/>
          <a:p>
            <a:pPr marL="190500" indent="-190500"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06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1293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6027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10413" y="241300"/>
            <a:ext cx="2033587" cy="5549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650" y="241300"/>
            <a:ext cx="5948363" cy="5549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0045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7886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0758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650" y="1265238"/>
            <a:ext cx="3990975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3025" y="1265238"/>
            <a:ext cx="3990975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6715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70785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1335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1854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1665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0574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Rectangle 48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0AEC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3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1009650" y="241300"/>
            <a:ext cx="8134350" cy="73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74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9650" y="1265238"/>
            <a:ext cx="813435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75" name="Rectangle 5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09650" y="63817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rgbClr val="67765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67765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67765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67765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67765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67765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67765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67765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677658"/>
          </a:solidFill>
          <a:latin typeface="Arial" charset="0"/>
        </a:defRPr>
      </a:lvl9pPr>
    </p:titleStyle>
    <p:bodyStyle>
      <a:lvl1pPr algn="l" rtl="0" fontAlgn="base">
        <a:spcBef>
          <a:spcPct val="60000"/>
        </a:spcBef>
        <a:spcAft>
          <a:spcPct val="0"/>
        </a:spcAft>
        <a:defRPr sz="2800" b="1">
          <a:solidFill>
            <a:srgbClr val="A56703"/>
          </a:solidFill>
          <a:latin typeface="+mn-lt"/>
          <a:ea typeface="+mn-ea"/>
          <a:cs typeface="+mn-cs"/>
        </a:defRPr>
      </a:lvl1pPr>
      <a:lvl2pPr marL="4572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333333"/>
          </a:solidFill>
          <a:latin typeface="+mn-lt"/>
        </a:defRPr>
      </a:lvl2pPr>
      <a:lvl3pPr marL="9144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3" name="Text Box 23"/>
          <p:cNvSpPr txBox="1">
            <a:spLocks noChangeArrowheads="1"/>
          </p:cNvSpPr>
          <p:nvPr/>
        </p:nvSpPr>
        <p:spPr bwMode="auto">
          <a:xfrm>
            <a:off x="877888" y="1368425"/>
            <a:ext cx="7312025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6000" b="1" dirty="0">
                <a:solidFill>
                  <a:srgbClr val="923537"/>
                </a:solidFill>
                <a:latin typeface="Verdana" pitchFamily="34" charset="0"/>
              </a:rPr>
              <a:t>The </a:t>
            </a:r>
            <a:r>
              <a:rPr lang="en-US" sz="6000" b="1" dirty="0" smtClean="0">
                <a:solidFill>
                  <a:srgbClr val="923537"/>
                </a:solidFill>
                <a:latin typeface="Verdana" pitchFamily="34" charset="0"/>
              </a:rPr>
              <a:t>tantalizing promise of convenience and productivity...</a:t>
            </a:r>
          </a:p>
        </p:txBody>
      </p:sp>
    </p:spTree>
    <p:extLst>
      <p:ext uri="{BB962C8B-B14F-4D97-AF65-F5344CB8AC3E}">
        <p14:creationId xmlns:p14="http://schemas.microsoft.com/office/powerpoint/2010/main" val="10419051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5834063"/>
            <a:ext cx="8134350" cy="736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/>
          <a:p>
            <a:r>
              <a:rPr lang="en-US" sz="3200" dirty="0" smtClean="0">
                <a:solidFill>
                  <a:srgbClr val="923537"/>
                </a:solidFill>
                <a:latin typeface="Verdana" pitchFamily="34" charset="0"/>
              </a:rPr>
              <a:t>in conclusion</a:t>
            </a:r>
            <a:endParaRPr lang="en-US" sz="3200" dirty="0">
              <a:solidFill>
                <a:srgbClr val="923537"/>
              </a:solidFill>
              <a:latin typeface="Verdana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45459" y="737497"/>
            <a:ext cx="7853081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Multitasking is wasteful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People don’t like you when you multitask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It will make you sick!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You are contagious!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3200" b="1" dirty="0" smtClean="0">
              <a:solidFill>
                <a:srgbClr val="923537"/>
              </a:solidFill>
              <a:latin typeface="Verdana" pitchFamily="34" charset="0"/>
            </a:endParaRPr>
          </a:p>
          <a:p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so what should we do?</a:t>
            </a:r>
          </a:p>
          <a:p>
            <a:endParaRPr lang="en-US" sz="1200" b="1" dirty="0">
              <a:solidFill>
                <a:srgbClr val="923537"/>
              </a:solidFill>
              <a:latin typeface="Verdana" pitchFamily="34" charset="0"/>
            </a:endParaRPr>
          </a:p>
          <a:p>
            <a:r>
              <a:rPr lang="en-US" sz="5400" b="1" dirty="0" smtClean="0">
                <a:solidFill>
                  <a:srgbClr val="923537"/>
                </a:solidFill>
                <a:latin typeface="Verdana" pitchFamily="34" charset="0"/>
              </a:rPr>
              <a:t>Become better at it!</a:t>
            </a:r>
            <a:endParaRPr lang="en-US" b="1" dirty="0">
              <a:solidFill>
                <a:srgbClr val="923537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48105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64120" y="768985"/>
            <a:ext cx="7853081" cy="3385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sz="4400" b="1" dirty="0" smtClean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Why is other peoples multitasking disruptive and wasteful,</a:t>
            </a:r>
          </a:p>
          <a:p>
            <a:endParaRPr lang="en-US" sz="4400" b="1" dirty="0" smtClean="0">
              <a:solidFill>
                <a:srgbClr val="923537"/>
              </a:solidFill>
              <a:latin typeface="Verdana" pitchFamily="34" charset="0"/>
              <a:ea typeface="+mj-ea"/>
              <a:cs typeface="+mj-cs"/>
            </a:endParaRPr>
          </a:p>
          <a:p>
            <a:r>
              <a:rPr lang="en-US" sz="4400" b="1" dirty="0" smtClean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but yours is not?</a:t>
            </a:r>
            <a:endParaRPr lang="en-US" sz="4400" b="1" dirty="0">
              <a:solidFill>
                <a:srgbClr val="923537"/>
              </a:solidFill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5834063"/>
            <a:ext cx="8134350" cy="736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/>
          <a:p>
            <a:r>
              <a:rPr lang="en-US" sz="3200" dirty="0" smtClean="0">
                <a:solidFill>
                  <a:srgbClr val="923537"/>
                </a:solidFill>
                <a:latin typeface="Verdana" pitchFamily="34" charset="0"/>
              </a:rPr>
              <a:t>about you</a:t>
            </a:r>
            <a:endParaRPr lang="en-US" sz="3200" dirty="0">
              <a:solidFill>
                <a:srgbClr val="923537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754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64120" y="768985"/>
            <a:ext cx="7853081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sz="4400" b="1" dirty="0" smtClean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If you can get better at multitasking,</a:t>
            </a:r>
          </a:p>
          <a:p>
            <a:endParaRPr lang="en-US" sz="4400" b="1" dirty="0" smtClean="0">
              <a:solidFill>
                <a:srgbClr val="923537"/>
              </a:solidFill>
              <a:latin typeface="Verdana" pitchFamily="34" charset="0"/>
              <a:ea typeface="+mj-ea"/>
              <a:cs typeface="+mj-cs"/>
            </a:endParaRPr>
          </a:p>
          <a:p>
            <a:r>
              <a:rPr lang="en-US" sz="4400" b="1" dirty="0" smtClean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how do you improve?</a:t>
            </a:r>
            <a:endParaRPr lang="en-US" sz="4400" b="1" dirty="0">
              <a:solidFill>
                <a:srgbClr val="923537"/>
              </a:solidFill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5834063"/>
            <a:ext cx="8134350" cy="736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/>
          <a:p>
            <a:r>
              <a:rPr lang="en-US" sz="3200" dirty="0" smtClean="0">
                <a:solidFill>
                  <a:srgbClr val="923537"/>
                </a:solidFill>
                <a:latin typeface="Verdana" pitchFamily="34" charset="0"/>
              </a:rPr>
              <a:t>about you</a:t>
            </a:r>
            <a:endParaRPr lang="en-US" sz="3200" dirty="0">
              <a:solidFill>
                <a:srgbClr val="923537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210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64120" y="768985"/>
            <a:ext cx="8293268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sz="4400" b="1" dirty="0" smtClean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Calculate the cost of multitasking (</a:t>
            </a:r>
            <a:r>
              <a:rPr lang="en-US" sz="4400" b="1" dirty="0" err="1" smtClean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CoM</a:t>
            </a:r>
            <a:r>
              <a:rPr lang="en-US" sz="4400" b="1" dirty="0" smtClean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),</a:t>
            </a:r>
          </a:p>
          <a:p>
            <a:endParaRPr lang="en-US" sz="1200" b="1" dirty="0">
              <a:solidFill>
                <a:srgbClr val="923537"/>
              </a:solidFill>
              <a:latin typeface="Verdana" pitchFamily="34" charset="0"/>
              <a:ea typeface="+mj-ea"/>
              <a:cs typeface="+mj-cs"/>
            </a:endParaRPr>
          </a:p>
          <a:p>
            <a:pPr marL="742950" indent="-742950">
              <a:buAutoNum type="alphaLcParenBoth"/>
            </a:pPr>
            <a:r>
              <a:rPr lang="en-US" sz="4400" b="1" dirty="0" smtClean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 for you!</a:t>
            </a:r>
          </a:p>
          <a:p>
            <a:pPr marL="742950" indent="-742950">
              <a:buAutoNum type="alphaLcParenBoth"/>
            </a:pPr>
            <a:r>
              <a:rPr lang="en-US" sz="4400" b="1" dirty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en-US" sz="4400" b="1" dirty="0" smtClean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for your team!</a:t>
            </a:r>
          </a:p>
          <a:p>
            <a:pPr marL="742950" indent="-742950">
              <a:buAutoNum type="alphaLcParenBoth"/>
            </a:pPr>
            <a:endParaRPr lang="en-US" sz="2400" b="1" dirty="0">
              <a:solidFill>
                <a:srgbClr val="923537"/>
              </a:solidFill>
              <a:latin typeface="Verdana" pitchFamily="34" charset="0"/>
              <a:ea typeface="+mj-ea"/>
              <a:cs typeface="+mj-cs"/>
            </a:endParaRPr>
          </a:p>
          <a:p>
            <a:r>
              <a:rPr lang="en-US" sz="2400" b="1" dirty="0" smtClean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2.1 hours is about 26% of an 8 hour day</a:t>
            </a:r>
          </a:p>
          <a:p>
            <a:endParaRPr lang="en-US" sz="2400" b="1" dirty="0">
              <a:solidFill>
                <a:srgbClr val="923537"/>
              </a:solidFill>
              <a:latin typeface="Verdana" pitchFamily="34" charset="0"/>
              <a:ea typeface="+mj-ea"/>
              <a:cs typeface="+mj-cs"/>
            </a:endParaRPr>
          </a:p>
          <a:p>
            <a:pPr marL="457200" indent="-457200">
              <a:buAutoNum type="alphaLcParenBoth"/>
            </a:pPr>
            <a:r>
              <a:rPr lang="en-US" sz="2400" b="1" dirty="0" smtClean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 .26 * your fully burdened cost = </a:t>
            </a:r>
            <a:r>
              <a:rPr lang="en-US" sz="2400" b="1" dirty="0" err="1" smtClean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CoM</a:t>
            </a:r>
            <a:endParaRPr lang="en-US" sz="2400" b="1" dirty="0" smtClean="0">
              <a:solidFill>
                <a:srgbClr val="923537"/>
              </a:solidFill>
              <a:latin typeface="Verdana" pitchFamily="34" charset="0"/>
              <a:ea typeface="+mj-ea"/>
              <a:cs typeface="+mj-cs"/>
            </a:endParaRPr>
          </a:p>
          <a:p>
            <a:pPr marL="457200" indent="-457200">
              <a:buAutoNum type="alphaLcParenBoth"/>
            </a:pPr>
            <a:r>
              <a:rPr lang="en-US" sz="2400" b="1" dirty="0" smtClean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 .26 * you teams </a:t>
            </a:r>
            <a:r>
              <a:rPr lang="en-US" sz="2400" b="1" dirty="0">
                <a:solidFill>
                  <a:srgbClr val="923537"/>
                </a:solidFill>
                <a:latin typeface="Verdana" pitchFamily="34" charset="0"/>
              </a:rPr>
              <a:t>fully burdened </a:t>
            </a:r>
            <a:r>
              <a:rPr lang="en-US" sz="2400" b="1" dirty="0" smtClean="0">
                <a:solidFill>
                  <a:srgbClr val="923537"/>
                </a:solidFill>
                <a:latin typeface="Verdana" pitchFamily="34" charset="0"/>
              </a:rPr>
              <a:t>cost = </a:t>
            </a:r>
            <a:r>
              <a:rPr lang="en-US" sz="2400" b="1" dirty="0" err="1" smtClean="0">
                <a:solidFill>
                  <a:srgbClr val="923537"/>
                </a:solidFill>
                <a:latin typeface="Verdana" pitchFamily="34" charset="0"/>
              </a:rPr>
              <a:t>OCoM</a:t>
            </a:r>
            <a:endParaRPr lang="en-US" sz="2400" b="1" dirty="0" smtClean="0">
              <a:solidFill>
                <a:srgbClr val="923537"/>
              </a:solidFill>
              <a:latin typeface="Verdana" pitchFamily="34" charset="0"/>
              <a:ea typeface="+mj-ea"/>
              <a:cs typeface="+mj-cs"/>
            </a:endParaRPr>
          </a:p>
          <a:p>
            <a:pPr marL="457200" indent="-457200">
              <a:buAutoNum type="alphaLcParenBoth"/>
            </a:pPr>
            <a:endParaRPr lang="en-US" sz="2400" b="1" dirty="0">
              <a:solidFill>
                <a:srgbClr val="923537"/>
              </a:solidFill>
              <a:latin typeface="Verdana" pitchFamily="34" charset="0"/>
              <a:ea typeface="+mj-ea"/>
              <a:cs typeface="+mj-cs"/>
            </a:endParaRPr>
          </a:p>
          <a:p>
            <a:pPr marL="457200" indent="-457200">
              <a:buAutoNum type="alphaLcParenBoth"/>
            </a:pPr>
            <a:endParaRPr lang="en-US" sz="2400" b="1" dirty="0">
              <a:solidFill>
                <a:srgbClr val="923537"/>
              </a:solidFill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5834063"/>
            <a:ext cx="8134350" cy="736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/>
          <a:p>
            <a:r>
              <a:rPr lang="en-US" sz="3200" dirty="0" smtClean="0">
                <a:solidFill>
                  <a:srgbClr val="923537"/>
                </a:solidFill>
                <a:latin typeface="Verdana" pitchFamily="34" charset="0"/>
              </a:rPr>
              <a:t>about your organization</a:t>
            </a:r>
            <a:endParaRPr lang="en-US" sz="3200" dirty="0">
              <a:solidFill>
                <a:srgbClr val="923537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2745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64120" y="768985"/>
            <a:ext cx="8293268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sz="4400" b="1" dirty="0" smtClean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How do you reduce your and your teams </a:t>
            </a:r>
            <a:r>
              <a:rPr lang="en-US" sz="4400" b="1" dirty="0" err="1" smtClean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CoM</a:t>
            </a:r>
            <a:r>
              <a:rPr lang="en-US" sz="4400" b="1" dirty="0" smtClean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 by 15% or more?</a:t>
            </a:r>
          </a:p>
          <a:p>
            <a:endParaRPr lang="en-US" sz="1200" b="1" dirty="0">
              <a:solidFill>
                <a:srgbClr val="923537"/>
              </a:solidFill>
              <a:latin typeface="Verdana" pitchFamily="34" charset="0"/>
              <a:ea typeface="+mj-ea"/>
              <a:cs typeface="+mj-cs"/>
            </a:endParaRPr>
          </a:p>
          <a:p>
            <a:r>
              <a:rPr lang="en-US" sz="4400" b="1" dirty="0" smtClean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Be Specific!</a:t>
            </a:r>
          </a:p>
          <a:p>
            <a:r>
              <a:rPr lang="en-US" sz="4400" b="1" dirty="0" smtClean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Estimate impact!</a:t>
            </a:r>
            <a:endParaRPr lang="en-US" sz="2400" b="1" dirty="0">
              <a:solidFill>
                <a:srgbClr val="923537"/>
              </a:solidFill>
              <a:latin typeface="Verdana" pitchFamily="34" charset="0"/>
              <a:ea typeface="+mj-ea"/>
              <a:cs typeface="+mj-cs"/>
            </a:endParaRPr>
          </a:p>
          <a:p>
            <a:pPr marL="457200" indent="-457200">
              <a:buAutoNum type="alphaLcParenBoth"/>
            </a:pPr>
            <a:endParaRPr lang="en-US" sz="2400" b="1" dirty="0">
              <a:solidFill>
                <a:srgbClr val="923537"/>
              </a:solidFill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5834063"/>
            <a:ext cx="8134350" cy="736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/>
          <a:p>
            <a:r>
              <a:rPr lang="en-US" sz="3200" dirty="0" smtClean="0">
                <a:solidFill>
                  <a:srgbClr val="923537"/>
                </a:solidFill>
                <a:latin typeface="Verdana" pitchFamily="34" charset="0"/>
              </a:rPr>
              <a:t>about your organization</a:t>
            </a:r>
            <a:endParaRPr lang="en-US" sz="3200" dirty="0">
              <a:solidFill>
                <a:srgbClr val="923537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2861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5834063"/>
            <a:ext cx="8134350" cy="736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/>
          <a:p>
            <a:r>
              <a:rPr lang="en-US" sz="3200" dirty="0" smtClean="0">
                <a:solidFill>
                  <a:srgbClr val="923537"/>
                </a:solidFill>
                <a:latin typeface="Verdana" pitchFamily="34" charset="0"/>
              </a:rPr>
              <a:t>relevancy</a:t>
            </a:r>
            <a:endParaRPr lang="en-US" sz="3200" dirty="0">
              <a:solidFill>
                <a:srgbClr val="923537"/>
              </a:solidFill>
              <a:latin typeface="Verdana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45459" y="737497"/>
            <a:ext cx="7853081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Information and tasks must be hyper relevant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Information must “find” the relevant receiver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Tasks must be connected directly to the goals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Actions must be prioritized and free from ambiguity</a:t>
            </a:r>
          </a:p>
        </p:txBody>
      </p:sp>
    </p:spTree>
    <p:extLst>
      <p:ext uri="{BB962C8B-B14F-4D97-AF65-F5344CB8AC3E}">
        <p14:creationId xmlns:p14="http://schemas.microsoft.com/office/powerpoint/2010/main" val="21028850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5834063"/>
            <a:ext cx="8134350" cy="736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/>
          <a:p>
            <a:r>
              <a:rPr lang="en-US" sz="3200" dirty="0" smtClean="0">
                <a:solidFill>
                  <a:srgbClr val="923537"/>
                </a:solidFill>
                <a:latin typeface="Verdana" pitchFamily="34" charset="0"/>
              </a:rPr>
              <a:t>context</a:t>
            </a:r>
            <a:endParaRPr lang="en-US" sz="3200" dirty="0">
              <a:solidFill>
                <a:srgbClr val="923537"/>
              </a:solidFill>
              <a:latin typeface="Verdana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45459" y="737497"/>
            <a:ext cx="7853081" cy="4431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Design for rapid re-engagement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Deploy technology that has ability to determine the users circumstances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Create space, both mental and physical, for people to think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Transform work environments so that information becomes knowledge and even wisdom</a:t>
            </a:r>
            <a:endParaRPr lang="en-US" sz="1800" b="1" dirty="0">
              <a:solidFill>
                <a:srgbClr val="923537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7037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45459" y="1338152"/>
            <a:ext cx="7853081" cy="3385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sz="4400" b="1" dirty="0" smtClean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Consider how you can impact your life and your organization by becoming multitasking aware!</a:t>
            </a:r>
            <a:endParaRPr lang="en-US" sz="4400" b="1" dirty="0">
              <a:solidFill>
                <a:srgbClr val="923537"/>
              </a:solidFill>
              <a:latin typeface="Verdana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945687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44471" y="3799098"/>
            <a:ext cx="5199529" cy="736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/>
          <a:p>
            <a:r>
              <a:rPr lang="en-US" sz="3200" b="0" dirty="0">
                <a:solidFill>
                  <a:schemeClr val="tx1"/>
                </a:solidFill>
              </a:rPr>
              <a:t>Antoine de Saint </a:t>
            </a:r>
            <a:r>
              <a:rPr lang="en-US" sz="3200" b="0" dirty="0" err="1">
                <a:solidFill>
                  <a:schemeClr val="tx1"/>
                </a:solidFill>
              </a:rPr>
              <a:t>Exupéry</a:t>
            </a:r>
            <a:endParaRPr lang="en-US" sz="3200" b="0" dirty="0">
              <a:solidFill>
                <a:schemeClr val="tx1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45459" y="1338152"/>
            <a:ext cx="7853081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sz="5400" b="1" dirty="0" smtClean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Your task </a:t>
            </a:r>
            <a:r>
              <a:rPr lang="en-US" sz="5400" b="1" dirty="0">
                <a:solidFill>
                  <a:srgbClr val="923537"/>
                </a:solidFill>
                <a:latin typeface="Verdana" pitchFamily="34" charset="0"/>
                <a:ea typeface="+mj-ea"/>
                <a:cs typeface="+mj-cs"/>
              </a:rPr>
              <a:t>is not to foresee the future, but to enable it.</a:t>
            </a:r>
          </a:p>
        </p:txBody>
      </p:sp>
    </p:spTree>
    <p:extLst>
      <p:ext uri="{BB962C8B-B14F-4D97-AF65-F5344CB8AC3E}">
        <p14:creationId xmlns:p14="http://schemas.microsoft.com/office/powerpoint/2010/main" val="6142207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652588"/>
            <a:ext cx="9144000" cy="5205412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sz="6600" kern="1200" dirty="0">
                <a:solidFill>
                  <a:srgbClr val="923537"/>
                </a:solidFill>
                <a:latin typeface="Verdana" pitchFamily="34" charset="0"/>
              </a:rPr>
              <a:t>Thank you!</a:t>
            </a:r>
          </a:p>
          <a:p>
            <a:pPr algn="ctr">
              <a:lnSpc>
                <a:spcPct val="90000"/>
              </a:lnSpc>
            </a:pPr>
            <a:endParaRPr lang="en-US" sz="4400" dirty="0">
              <a:solidFill>
                <a:srgbClr val="923537"/>
              </a:solidFill>
              <a:latin typeface="Verdana" pitchFamily="34" charset="0"/>
            </a:endParaRPr>
          </a:p>
          <a:p>
            <a:pPr algn="ctr">
              <a:lnSpc>
                <a:spcPct val="90000"/>
              </a:lnSpc>
            </a:pPr>
            <a:endParaRPr lang="en-US" sz="4400" dirty="0">
              <a:solidFill>
                <a:schemeClr val="tx1"/>
              </a:solidFill>
              <a:latin typeface="Verdana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dirty="0" err="1">
                <a:solidFill>
                  <a:schemeClr val="tx1"/>
                </a:solidFill>
                <a:latin typeface="Verdana" pitchFamily="34" charset="0"/>
              </a:rPr>
              <a:t>Truls</a:t>
            </a:r>
            <a:r>
              <a:rPr lang="en-US" dirty="0">
                <a:solidFill>
                  <a:schemeClr val="tx1"/>
                </a:solidFill>
                <a:latin typeface="Verdana" pitchFamily="34" charset="0"/>
              </a:rPr>
              <a:t> K. </a:t>
            </a:r>
            <a:r>
              <a:rPr lang="en-US" dirty="0" err="1">
                <a:solidFill>
                  <a:schemeClr val="tx1"/>
                </a:solidFill>
                <a:latin typeface="Verdana" pitchFamily="34" charset="0"/>
              </a:rPr>
              <a:t>Henriksen</a:t>
            </a:r>
            <a:endParaRPr lang="en-US" dirty="0">
              <a:solidFill>
                <a:schemeClr val="tx1"/>
              </a:solidFill>
              <a:latin typeface="Verdana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  <a:latin typeface="Verdana" pitchFamily="34" charset="0"/>
              </a:rPr>
              <a:t>312.953.0102</a:t>
            </a:r>
          </a:p>
          <a:p>
            <a:pPr algn="ctr">
              <a:lnSpc>
                <a:spcPct val="90000"/>
              </a:lnSpc>
            </a:pP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</a:rPr>
              <a:t>truls@henriksengroup.net</a:t>
            </a:r>
            <a:endParaRPr lang="en-US" sz="24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82979" name="Rectangle 3"/>
          <p:cNvSpPr>
            <a:spLocks noChangeArrowheads="1"/>
          </p:cNvSpPr>
          <p:nvPr/>
        </p:nvSpPr>
        <p:spPr bwMode="auto">
          <a:xfrm>
            <a:off x="7958138" y="0"/>
            <a:ext cx="1185862" cy="877888"/>
          </a:xfrm>
          <a:prstGeom prst="rect">
            <a:avLst/>
          </a:prstGeom>
          <a:solidFill>
            <a:srgbClr val="90AEC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4925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652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8" name="Text Box 4"/>
          <p:cNvSpPr txBox="1">
            <a:spLocks noChangeArrowheads="1"/>
          </p:cNvSpPr>
          <p:nvPr/>
        </p:nvSpPr>
        <p:spPr bwMode="auto">
          <a:xfrm>
            <a:off x="645460" y="719567"/>
            <a:ext cx="7853081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Multitasking:</a:t>
            </a:r>
          </a:p>
          <a:p>
            <a:endParaRPr lang="en-US" sz="3200" b="1" dirty="0">
              <a:solidFill>
                <a:srgbClr val="923537"/>
              </a:solidFill>
              <a:latin typeface="Verdana" pitchFamily="34" charset="0"/>
            </a:endParaRPr>
          </a:p>
          <a:p>
            <a:pPr lvl="1"/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Multiple tasks that share a common processing resource</a:t>
            </a:r>
          </a:p>
          <a:p>
            <a:endParaRPr lang="en-US" sz="3200" b="1" dirty="0">
              <a:solidFill>
                <a:srgbClr val="923537"/>
              </a:solidFill>
              <a:latin typeface="Verdana" pitchFamily="34" charset="0"/>
            </a:endParaRPr>
          </a:p>
          <a:p>
            <a:r>
              <a:rPr lang="en-US" sz="3200" b="1" dirty="0" err="1" smtClean="0">
                <a:solidFill>
                  <a:srgbClr val="923537"/>
                </a:solidFill>
                <a:latin typeface="Verdana" pitchFamily="34" charset="0"/>
              </a:rPr>
              <a:t>genM</a:t>
            </a: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:</a:t>
            </a:r>
          </a:p>
          <a:p>
            <a:endParaRPr lang="en-US" sz="3200" b="1" dirty="0">
              <a:solidFill>
                <a:srgbClr val="923537"/>
              </a:solidFill>
              <a:latin typeface="Verdana" pitchFamily="34" charset="0"/>
            </a:endParaRPr>
          </a:p>
          <a:p>
            <a:pPr lvl="1"/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The Multitasking Generation</a:t>
            </a:r>
            <a:endParaRPr lang="en-US" sz="1050" b="1" baseline="50000" dirty="0">
              <a:solidFill>
                <a:srgbClr val="923537"/>
              </a:solidFill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41300" y="5834063"/>
            <a:ext cx="8134350" cy="73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77658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77658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77658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77658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77658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77658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77658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77658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77658"/>
                </a:solidFill>
                <a:latin typeface="Arial" charset="0"/>
              </a:defRPr>
            </a:lvl9pPr>
          </a:lstStyle>
          <a:p>
            <a:r>
              <a:rPr lang="en-US" sz="3200" dirty="0" smtClean="0">
                <a:solidFill>
                  <a:srgbClr val="923537"/>
                </a:solidFill>
                <a:latin typeface="Verdana" pitchFamily="34" charset="0"/>
              </a:rPr>
              <a:t>some definitions</a:t>
            </a:r>
            <a:endParaRPr lang="en-US" sz="3200" dirty="0">
              <a:solidFill>
                <a:srgbClr val="923537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7446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6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464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 w="349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smtClean="0">
              <a:ln>
                <a:noFill/>
              </a:ln>
              <a:solidFill>
                <a:srgbClr val="677658"/>
              </a:solidFill>
              <a:effectLst/>
              <a:latin typeface="Arial" charset="0"/>
            </a:endParaRPr>
          </a:p>
        </p:txBody>
      </p:sp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1333" y="394681"/>
            <a:ext cx="8741335" cy="6068639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/>
          <a:p>
            <a:pPr algn="ctr"/>
            <a:r>
              <a:rPr lang="en-US" sz="7200" b="0" dirty="0" smtClean="0">
                <a:solidFill>
                  <a:srgbClr val="923537"/>
                </a:solidFill>
                <a:latin typeface="Verdana" pitchFamily="34" charset="0"/>
              </a:rPr>
              <a:t>Blue   </a:t>
            </a:r>
            <a:r>
              <a:rPr lang="en-US" sz="7200" b="0" dirty="0" smtClean="0">
                <a:solidFill>
                  <a:srgbClr val="0070C0"/>
                </a:solidFill>
                <a:latin typeface="Verdana" pitchFamily="34" charset="0"/>
              </a:rPr>
              <a:t>Green   </a:t>
            </a:r>
            <a:r>
              <a:rPr lang="en-US" sz="7200" b="0" dirty="0" smtClean="0">
                <a:solidFill>
                  <a:srgbClr val="00B050"/>
                </a:solidFill>
                <a:latin typeface="Verdana" pitchFamily="34" charset="0"/>
              </a:rPr>
              <a:t>Red</a:t>
            </a:r>
            <a:endParaRPr lang="en-US" sz="7200" b="0" dirty="0">
              <a:solidFill>
                <a:srgbClr val="00B05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8528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5834063"/>
            <a:ext cx="8134350" cy="736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/>
          <a:p>
            <a:r>
              <a:rPr lang="en-US" sz="3200" dirty="0" smtClean="0">
                <a:solidFill>
                  <a:srgbClr val="923537"/>
                </a:solidFill>
                <a:latin typeface="Verdana" pitchFamily="34" charset="0"/>
              </a:rPr>
              <a:t>the tantalizing promise</a:t>
            </a:r>
            <a:endParaRPr lang="en-US" sz="3200" baseline="50000" dirty="0">
              <a:solidFill>
                <a:srgbClr val="923537"/>
              </a:solidFill>
              <a:latin typeface="Verdana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45459" y="737497"/>
            <a:ext cx="7853081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Cognitive limitation</a:t>
            </a:r>
          </a:p>
          <a:p>
            <a:endParaRPr lang="en-US" sz="1200" b="1" dirty="0" smtClean="0">
              <a:solidFill>
                <a:srgbClr val="923537"/>
              </a:solidFill>
              <a:latin typeface="Verdana" pitchFamily="34" charset="0"/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b="1" dirty="0">
                <a:solidFill>
                  <a:srgbClr val="923537"/>
                </a:solidFill>
                <a:latin typeface="Verdana" pitchFamily="34" charset="0"/>
              </a:rPr>
              <a:t>The </a:t>
            </a:r>
            <a:r>
              <a:rPr lang="en-US" sz="2400" b="1" dirty="0" err="1">
                <a:solidFill>
                  <a:srgbClr val="923537"/>
                </a:solidFill>
                <a:latin typeface="Verdana" pitchFamily="34" charset="0"/>
              </a:rPr>
              <a:t>Stroop</a:t>
            </a:r>
            <a:r>
              <a:rPr lang="en-US" sz="2400" b="1" dirty="0">
                <a:solidFill>
                  <a:srgbClr val="923537"/>
                </a:solidFill>
                <a:latin typeface="Verdana" pitchFamily="34" charset="0"/>
              </a:rPr>
              <a:t> effect:  The brain is not capable of doing two things at </a:t>
            </a:r>
            <a:r>
              <a:rPr lang="en-US" sz="2400" b="1" dirty="0" smtClean="0">
                <a:solidFill>
                  <a:srgbClr val="923537"/>
                </a:solidFill>
                <a:latin typeface="Verdana" pitchFamily="34" charset="0"/>
              </a:rPr>
              <a:t>once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US" sz="2400" b="1" dirty="0">
              <a:solidFill>
                <a:srgbClr val="923537"/>
              </a:solidFill>
              <a:latin typeface="Verdana" pitchFamily="34" charset="0"/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b="1" dirty="0">
                <a:solidFill>
                  <a:srgbClr val="923537"/>
                </a:solidFill>
                <a:latin typeface="Verdana" pitchFamily="34" charset="0"/>
              </a:rPr>
              <a:t>Exception is rote physical activity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US" sz="3200" b="1" dirty="0" smtClean="0">
              <a:solidFill>
                <a:srgbClr val="923537"/>
              </a:solidFill>
              <a:latin typeface="Verdana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The irony of it all</a:t>
            </a:r>
          </a:p>
          <a:p>
            <a:endParaRPr lang="en-US" sz="1200" b="1" dirty="0">
              <a:solidFill>
                <a:srgbClr val="923537"/>
              </a:solidFill>
              <a:latin typeface="Verdana" pitchFamily="34" charset="0"/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b="1" dirty="0">
                <a:solidFill>
                  <a:srgbClr val="923537"/>
                </a:solidFill>
                <a:latin typeface="Verdana" pitchFamily="34" charset="0"/>
              </a:rPr>
              <a:t>Multitasking adds about 50% to the time required to complete </a:t>
            </a:r>
            <a:r>
              <a:rPr lang="en-US" sz="2400" b="1" dirty="0" smtClean="0">
                <a:solidFill>
                  <a:srgbClr val="923537"/>
                </a:solidFill>
                <a:latin typeface="Verdana" pitchFamily="34" charset="0"/>
              </a:rPr>
              <a:t>tasks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US" sz="2400" b="1" dirty="0">
              <a:solidFill>
                <a:srgbClr val="923537"/>
              </a:solidFill>
              <a:latin typeface="Verdana" pitchFamily="34" charset="0"/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b="1" dirty="0">
                <a:solidFill>
                  <a:srgbClr val="923537"/>
                </a:solidFill>
                <a:latin typeface="Verdana" pitchFamily="34" charset="0"/>
              </a:rPr>
              <a:t>The higher the frequency of task switching the more </a:t>
            </a:r>
            <a:r>
              <a:rPr lang="en-US" sz="2400" b="1" dirty="0" smtClean="0">
                <a:solidFill>
                  <a:srgbClr val="923537"/>
                </a:solidFill>
                <a:latin typeface="Verdana" pitchFamily="34" charset="0"/>
              </a:rPr>
              <a:t>we slow down</a:t>
            </a:r>
            <a:endParaRPr lang="en-US" sz="2400" b="1" dirty="0">
              <a:solidFill>
                <a:srgbClr val="923537"/>
              </a:solidFill>
              <a:latin typeface="Verdana" pitchFamily="34" charset="0"/>
            </a:endParaRPr>
          </a:p>
          <a:p>
            <a:endParaRPr lang="en-US" sz="3200" b="1" dirty="0">
              <a:solidFill>
                <a:srgbClr val="923537"/>
              </a:solidFill>
              <a:latin typeface="Verdana" pitchFamily="34" charset="0"/>
            </a:endParaRPr>
          </a:p>
          <a:p>
            <a:endParaRPr lang="en-US" sz="1800" b="1" dirty="0">
              <a:solidFill>
                <a:srgbClr val="923537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7991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5834063"/>
            <a:ext cx="8134350" cy="736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/>
          <a:p>
            <a:r>
              <a:rPr lang="en-US" sz="3200" dirty="0" smtClean="0">
                <a:solidFill>
                  <a:srgbClr val="923537"/>
                </a:solidFill>
                <a:latin typeface="Verdana" pitchFamily="34" charset="0"/>
              </a:rPr>
              <a:t>Activity vs Productivity</a:t>
            </a:r>
            <a:endParaRPr lang="en-US" sz="3200" baseline="50000" dirty="0">
              <a:solidFill>
                <a:srgbClr val="923537"/>
              </a:solidFill>
              <a:latin typeface="Verdana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45459" y="737497"/>
            <a:ext cx="7853081" cy="520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>
                <a:solidFill>
                  <a:srgbClr val="923537"/>
                </a:solidFill>
                <a:latin typeface="Verdana" pitchFamily="34" charset="0"/>
              </a:rPr>
              <a:t>W</a:t>
            </a: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orkers are interrupted, on average, every 10.5 minutes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On average, it takes 23 minutes to return to task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2.1 hours per day is lost to interruptions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Est. loss of $588 Billion /year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>
                <a:solidFill>
                  <a:srgbClr val="923537"/>
                </a:solidFill>
                <a:latin typeface="Verdana" pitchFamily="34" charset="0"/>
              </a:rPr>
              <a:t>45% of US workers believe they are over stretched</a:t>
            </a:r>
          </a:p>
          <a:p>
            <a:endParaRPr lang="en-US" sz="3200" b="1" dirty="0">
              <a:solidFill>
                <a:srgbClr val="923537"/>
              </a:solidFill>
              <a:latin typeface="Verdana" pitchFamily="34" charset="0"/>
            </a:endParaRPr>
          </a:p>
          <a:p>
            <a:endParaRPr lang="en-US" sz="1800" b="1" dirty="0">
              <a:solidFill>
                <a:srgbClr val="923537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4292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41299" y="5834063"/>
            <a:ext cx="8624795" cy="736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/>
          <a:p>
            <a:r>
              <a:rPr lang="en-US" sz="3200" dirty="0" smtClean="0">
                <a:solidFill>
                  <a:srgbClr val="923537"/>
                </a:solidFill>
                <a:latin typeface="Verdana" pitchFamily="34" charset="0"/>
              </a:rPr>
              <a:t>perceptions of the multitasker </a:t>
            </a:r>
            <a:endParaRPr lang="en-US" sz="3200" baseline="50000" dirty="0">
              <a:solidFill>
                <a:srgbClr val="923537"/>
              </a:solidFill>
              <a:latin typeface="Verdana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45459" y="737497"/>
            <a:ext cx="7853081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err="1" smtClean="0">
                <a:solidFill>
                  <a:srgbClr val="923537"/>
                </a:solidFill>
                <a:latin typeface="Verdana" pitchFamily="34" charset="0"/>
              </a:rPr>
              <a:t>Monochrons</a:t>
            </a: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 </a:t>
            </a:r>
            <a:r>
              <a:rPr lang="en-US" sz="3200" b="1" dirty="0" err="1" smtClean="0">
                <a:solidFill>
                  <a:srgbClr val="923537"/>
                </a:solidFill>
                <a:latin typeface="Verdana" pitchFamily="34" charset="0"/>
              </a:rPr>
              <a:t>vs</a:t>
            </a: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 </a:t>
            </a:r>
            <a:r>
              <a:rPr lang="en-US" sz="3200" b="1" dirty="0" err="1" smtClean="0">
                <a:solidFill>
                  <a:srgbClr val="923537"/>
                </a:solidFill>
                <a:latin typeface="Verdana" pitchFamily="34" charset="0"/>
              </a:rPr>
              <a:t>Polychrons</a:t>
            </a:r>
            <a:endParaRPr lang="en-US" sz="3200" b="1" dirty="0" smtClean="0">
              <a:solidFill>
                <a:srgbClr val="923537"/>
              </a:solidFill>
              <a:latin typeface="Verdana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Both personality types described a </a:t>
            </a:r>
            <a:r>
              <a:rPr lang="en-US" sz="3200" b="1" dirty="0" err="1" smtClean="0">
                <a:solidFill>
                  <a:srgbClr val="923537"/>
                </a:solidFill>
                <a:latin typeface="Verdana" pitchFamily="34" charset="0"/>
              </a:rPr>
              <a:t>multitasker</a:t>
            </a: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 as:</a:t>
            </a:r>
          </a:p>
          <a:p>
            <a:endParaRPr lang="en-US" sz="1100" b="1" dirty="0" smtClean="0">
              <a:solidFill>
                <a:srgbClr val="923537"/>
              </a:solidFill>
              <a:latin typeface="Verdana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923537"/>
                </a:solidFill>
                <a:latin typeface="Verdana" pitchFamily="34" charset="0"/>
              </a:rPr>
              <a:t>Impatient</a:t>
            </a:r>
          </a:p>
          <a:p>
            <a:pPr algn="ctr"/>
            <a:r>
              <a:rPr lang="en-US" sz="4000" b="1" dirty="0" smtClean="0">
                <a:solidFill>
                  <a:srgbClr val="923537"/>
                </a:solidFill>
                <a:latin typeface="Verdana" pitchFamily="34" charset="0"/>
              </a:rPr>
              <a:t>Distracted</a:t>
            </a:r>
          </a:p>
          <a:p>
            <a:pPr algn="ctr"/>
            <a:r>
              <a:rPr lang="en-US" sz="4000" b="1" dirty="0" smtClean="0">
                <a:solidFill>
                  <a:srgbClr val="923537"/>
                </a:solidFill>
                <a:latin typeface="Verdana" pitchFamily="34" charset="0"/>
              </a:rPr>
              <a:t>Disruptive</a:t>
            </a:r>
          </a:p>
          <a:p>
            <a:endParaRPr lang="en-US" sz="1100" b="1" dirty="0" smtClean="0">
              <a:solidFill>
                <a:srgbClr val="923537"/>
              </a:solidFill>
              <a:latin typeface="Verdana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No statistical significance for any positive attributes</a:t>
            </a:r>
          </a:p>
          <a:p>
            <a:endParaRPr lang="en-US" sz="1800" b="1" dirty="0">
              <a:solidFill>
                <a:srgbClr val="923537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54507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5834063"/>
            <a:ext cx="8134350" cy="736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/>
          <a:p>
            <a:r>
              <a:rPr lang="en-US" sz="3200" dirty="0" smtClean="0">
                <a:solidFill>
                  <a:srgbClr val="923537"/>
                </a:solidFill>
                <a:latin typeface="Verdana" pitchFamily="34" charset="0"/>
              </a:rPr>
              <a:t>reality</a:t>
            </a:r>
            <a:endParaRPr lang="en-US" sz="3200" dirty="0">
              <a:solidFill>
                <a:srgbClr val="923537"/>
              </a:solidFill>
              <a:latin typeface="Verdana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45458" y="737497"/>
            <a:ext cx="8330591" cy="667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Multitasking makes us neurologically stressed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1200" b="1" dirty="0" smtClean="0">
              <a:solidFill>
                <a:srgbClr val="923537"/>
              </a:solidFill>
              <a:latin typeface="Verdana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>
                <a:solidFill>
                  <a:srgbClr val="923537"/>
                </a:solidFill>
                <a:latin typeface="Verdana" pitchFamily="34" charset="0"/>
              </a:rPr>
              <a:t>75% of firms report looking for candidates that are “multitaskers</a:t>
            </a: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”</a:t>
            </a:r>
            <a:endParaRPr lang="en-US" sz="3200" b="1" baseline="50000" dirty="0" smtClean="0">
              <a:solidFill>
                <a:srgbClr val="923537"/>
              </a:solidFill>
              <a:latin typeface="Verdana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1200" b="1" baseline="50000" dirty="0">
              <a:solidFill>
                <a:srgbClr val="923537"/>
              </a:solidFill>
              <a:latin typeface="Verdana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>
                <a:solidFill>
                  <a:srgbClr val="923537"/>
                </a:solidFill>
                <a:latin typeface="Verdana" pitchFamily="34" charset="0"/>
              </a:rPr>
              <a:t>The young multitask as matter of </a:t>
            </a: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lifestyle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1200" b="1" dirty="0">
              <a:solidFill>
                <a:srgbClr val="923537"/>
              </a:solidFill>
              <a:latin typeface="Verdana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>
                <a:solidFill>
                  <a:srgbClr val="923537"/>
                </a:solidFill>
                <a:latin typeface="Verdana" pitchFamily="34" charset="0"/>
              </a:rPr>
              <a:t>Technology has been deployed that ensures multitasking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3200" b="1" dirty="0" smtClean="0">
              <a:solidFill>
                <a:srgbClr val="923537"/>
              </a:solidFill>
              <a:latin typeface="Verdana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3200" b="1" dirty="0" smtClean="0">
              <a:solidFill>
                <a:srgbClr val="923537"/>
              </a:solidFill>
              <a:latin typeface="Verdana" pitchFamily="34" charset="0"/>
            </a:endParaRPr>
          </a:p>
          <a:p>
            <a:endParaRPr lang="en-US" sz="3200" b="1" dirty="0">
              <a:solidFill>
                <a:srgbClr val="923537"/>
              </a:solidFill>
              <a:latin typeface="Verdana" pitchFamily="34" charset="0"/>
            </a:endParaRPr>
          </a:p>
          <a:p>
            <a:endParaRPr lang="en-US" sz="1800" b="1" dirty="0">
              <a:solidFill>
                <a:srgbClr val="923537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7592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5834063"/>
            <a:ext cx="8134350" cy="736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/>
          <a:p>
            <a:r>
              <a:rPr lang="en-US" sz="3200" dirty="0" smtClean="0">
                <a:solidFill>
                  <a:srgbClr val="923537"/>
                </a:solidFill>
                <a:latin typeface="Verdana" pitchFamily="34" charset="0"/>
              </a:rPr>
              <a:t>updates</a:t>
            </a:r>
            <a:endParaRPr lang="en-US" sz="3200" dirty="0">
              <a:solidFill>
                <a:srgbClr val="923537"/>
              </a:solidFill>
              <a:latin typeface="Verdana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45458" y="737497"/>
            <a:ext cx="8330591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150 times per day!</a:t>
            </a:r>
          </a:p>
          <a:p>
            <a:pPr lvl="2"/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(checking our phone)</a:t>
            </a:r>
          </a:p>
          <a:p>
            <a:endParaRPr lang="en-US" sz="1200" b="1" dirty="0" smtClean="0">
              <a:solidFill>
                <a:srgbClr val="923537"/>
              </a:solidFill>
              <a:latin typeface="Verdana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1 minute, 15 seconds</a:t>
            </a:r>
          </a:p>
          <a:p>
            <a:pPr lvl="1"/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	(on task before interrupted)</a:t>
            </a:r>
          </a:p>
          <a:p>
            <a:pPr lvl="1"/>
            <a:endParaRPr lang="en-US" sz="1200" b="1" dirty="0">
              <a:solidFill>
                <a:srgbClr val="923537"/>
              </a:solidFill>
              <a:latin typeface="Verdana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50% more!</a:t>
            </a:r>
          </a:p>
          <a:p>
            <a:pPr lvl="1"/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	(errors)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1200" b="1" dirty="0" smtClean="0">
              <a:solidFill>
                <a:srgbClr val="923537"/>
              </a:solidFill>
              <a:latin typeface="Verdana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10 point reduction</a:t>
            </a:r>
          </a:p>
          <a:p>
            <a:pPr lvl="1"/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	(our IQ)</a:t>
            </a:r>
          </a:p>
          <a:p>
            <a:pPr lvl="1"/>
            <a:r>
              <a:rPr lang="en-US" sz="3200" b="1" dirty="0">
                <a:solidFill>
                  <a:srgbClr val="923537"/>
                </a:solidFill>
                <a:latin typeface="Verdana" pitchFamily="34" charset="0"/>
              </a:rPr>
              <a:t>	</a:t>
            </a:r>
            <a:r>
              <a:rPr lang="en-US" sz="1800" b="1" dirty="0" smtClean="0">
                <a:solidFill>
                  <a:srgbClr val="923537"/>
                </a:solidFill>
                <a:latin typeface="Verdana" pitchFamily="34" charset="0"/>
              </a:rPr>
              <a:t>(same as missing a night of sleep, or smoking pot)</a:t>
            </a:r>
          </a:p>
          <a:p>
            <a:endParaRPr lang="en-US" sz="3200" b="1" dirty="0">
              <a:solidFill>
                <a:srgbClr val="923537"/>
              </a:solidFill>
              <a:latin typeface="Verdana" pitchFamily="34" charset="0"/>
            </a:endParaRPr>
          </a:p>
          <a:p>
            <a:endParaRPr lang="en-US" sz="1800" b="1" dirty="0">
              <a:solidFill>
                <a:srgbClr val="923537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44645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5834063"/>
            <a:ext cx="8134350" cy="736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/>
          <a:p>
            <a:r>
              <a:rPr lang="en-US" sz="3200" dirty="0" smtClean="0">
                <a:solidFill>
                  <a:srgbClr val="923537"/>
                </a:solidFill>
                <a:latin typeface="Verdana" pitchFamily="34" charset="0"/>
              </a:rPr>
              <a:t>updates</a:t>
            </a:r>
            <a:endParaRPr lang="en-US" sz="3200" dirty="0">
              <a:solidFill>
                <a:srgbClr val="923537"/>
              </a:solidFill>
              <a:latin typeface="Verdana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45458" y="737497"/>
            <a:ext cx="8330591" cy="55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The effects of multitasking is contagious!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1200" b="1" dirty="0" smtClean="0">
              <a:solidFill>
                <a:srgbClr val="923537"/>
              </a:solidFill>
              <a:latin typeface="Verdana" pitchFamily="34" charset="0"/>
            </a:endParaRPr>
          </a:p>
          <a:p>
            <a:pPr lvl="2"/>
            <a:r>
              <a:rPr lang="en-US" sz="2800" b="1" dirty="0" smtClean="0">
                <a:solidFill>
                  <a:srgbClr val="923537"/>
                </a:solidFill>
                <a:latin typeface="Verdana" pitchFamily="34" charset="0"/>
              </a:rPr>
              <a:t>our environment is polluted by multitasking</a:t>
            </a:r>
          </a:p>
          <a:p>
            <a:pPr lvl="2"/>
            <a:endParaRPr lang="en-US" sz="2400" b="1" dirty="0" smtClean="0">
              <a:solidFill>
                <a:srgbClr val="923537"/>
              </a:solidFill>
              <a:latin typeface="Verdana" pitchFamily="34" charset="0"/>
            </a:endParaRPr>
          </a:p>
          <a:p>
            <a:endParaRPr lang="en-US" sz="1200" b="1" dirty="0" smtClean="0">
              <a:solidFill>
                <a:srgbClr val="923537"/>
              </a:solidFill>
              <a:latin typeface="Verdana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23537"/>
                </a:solidFill>
                <a:latin typeface="Verdana" pitchFamily="34" charset="0"/>
              </a:rPr>
              <a:t>Multitasking also affects your metacognition!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1200" b="1" dirty="0">
              <a:solidFill>
                <a:srgbClr val="923537"/>
              </a:solidFill>
              <a:latin typeface="Verdana" pitchFamily="34" charset="0"/>
            </a:endParaRPr>
          </a:p>
          <a:p>
            <a:pPr lvl="2"/>
            <a:r>
              <a:rPr lang="en-US" sz="2800" b="1" dirty="0" smtClean="0">
                <a:solidFill>
                  <a:srgbClr val="923537"/>
                </a:solidFill>
                <a:latin typeface="Verdana" pitchFamily="34" charset="0"/>
              </a:rPr>
              <a:t>it affects our ability to evaluate our own performance</a:t>
            </a:r>
          </a:p>
          <a:p>
            <a:pPr lvl="1"/>
            <a:endParaRPr lang="en-US" sz="1200" b="1" dirty="0">
              <a:solidFill>
                <a:srgbClr val="923537"/>
              </a:solidFill>
              <a:latin typeface="Verdana" pitchFamily="34" charset="0"/>
            </a:endParaRPr>
          </a:p>
          <a:p>
            <a:endParaRPr lang="en-US" sz="3200" b="1" dirty="0">
              <a:solidFill>
                <a:srgbClr val="923537"/>
              </a:solidFill>
              <a:latin typeface="Verdana" pitchFamily="34" charset="0"/>
            </a:endParaRPr>
          </a:p>
          <a:p>
            <a:endParaRPr lang="en-US" sz="1800" b="1" dirty="0">
              <a:solidFill>
                <a:srgbClr val="923537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051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49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677658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49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677658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11834</TotalTime>
  <Words>517</Words>
  <Application>Microsoft Office PowerPoint</Application>
  <PresentationFormat>On-screen Show (4:3)</PresentationFormat>
  <Paragraphs>141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Verdana</vt:lpstr>
      <vt:lpstr>Wingdings</vt:lpstr>
      <vt:lpstr>Default Design</vt:lpstr>
      <vt:lpstr>PowerPoint Presentation</vt:lpstr>
      <vt:lpstr>PowerPoint Presentation</vt:lpstr>
      <vt:lpstr>Blue   Green   Red</vt:lpstr>
      <vt:lpstr>the tantalizing promise</vt:lpstr>
      <vt:lpstr>Activity vs Productivity</vt:lpstr>
      <vt:lpstr>perceptions of the multitasker </vt:lpstr>
      <vt:lpstr>reality</vt:lpstr>
      <vt:lpstr>updates</vt:lpstr>
      <vt:lpstr>updates</vt:lpstr>
      <vt:lpstr>in conclusion</vt:lpstr>
      <vt:lpstr>about you</vt:lpstr>
      <vt:lpstr>about you</vt:lpstr>
      <vt:lpstr>about your organization</vt:lpstr>
      <vt:lpstr>about your organization</vt:lpstr>
      <vt:lpstr>relevancy</vt:lpstr>
      <vt:lpstr>context</vt:lpstr>
      <vt:lpstr>PowerPoint Presentation</vt:lpstr>
      <vt:lpstr>Antoine de Saint Exupéry</vt:lpstr>
      <vt:lpstr>PowerPoint Presentation</vt:lpstr>
    </vt:vector>
  </TitlesOfParts>
  <Company>Ecto,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Ecto 101</dc:title>
  <dc:creator>Truls k. Henriksen</dc:creator>
  <cp:lastModifiedBy>Truls Henriksen</cp:lastModifiedBy>
  <cp:revision>300</cp:revision>
  <dcterms:created xsi:type="dcterms:W3CDTF">2004-11-14T02:25:08Z</dcterms:created>
  <dcterms:modified xsi:type="dcterms:W3CDTF">2014-11-17T22:25:09Z</dcterms:modified>
</cp:coreProperties>
</file>